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26" r:id="rId22"/>
    <p:sldId id="317" r:id="rId23"/>
    <p:sldId id="318" r:id="rId24"/>
    <p:sldId id="319" r:id="rId25"/>
    <p:sldId id="325" r:id="rId26"/>
    <p:sldId id="320" r:id="rId27"/>
    <p:sldId id="321" r:id="rId28"/>
    <p:sldId id="322" r:id="rId29"/>
    <p:sldId id="323" r:id="rId30"/>
    <p:sldId id="32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A18E-A88D-4183-B4FE-D29962EE244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9198A-6A74-4A31-ABB9-1976A01DD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0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hape 20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49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0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hape 20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6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0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hape 20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9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TURNER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stature (usually under 5' tall) is the most common feature of TS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narrow, high-arched palate</a:t>
            </a: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retrognathia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(lower jaw not prominent)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ears protruding outward, and/or low set, and/ or rotated toward neck low hairline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webbed neck (excess or stretched skin) which may include a lowered hairline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droopy eyes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strabismus (lazy eye)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 chest</a:t>
            </a: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cubitus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valgus (arm turns slightly out at the elbow)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scoliosis (curvature of spine)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 feet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and narrow fingernails, toenails that turn up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fourth metacarpal (bone in hand under knuckle)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edema (swelling or puffiness) or hands and feet, especially at birth</a:t>
            </a:r>
          </a:p>
          <a:p>
            <a:r>
              <a:rPr lang="en-US" dirty="0"/>
              <a:t>KLINEFELTER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Boys and teenagers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 than average stature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legs, shorter torso and broader hips compared with other boys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Absent, delayed or incomplete puberty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puberty, less muscular bodies and less facial and body hair compared with other teens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Small, firm testicles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penis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Enlarged breast tissue (gynecomastia)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bones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energy levels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Shyness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expressing feelings or socializing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with reading, writing, spelling or math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 problems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Infertility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testicles and penis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Taller than average stature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bones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facial and body hair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Enlarged breast tissue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sex drive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198A-6A74-4A31-ABB9-1976A01DD8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800" b="1" i="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b="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b="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4.1 Reproduction </a:t>
            </a:r>
            <a:br>
              <a:rPr lang="en-US" dirty="0" smtClean="0"/>
            </a:br>
            <a:r>
              <a:rPr lang="en-US" dirty="0" smtClean="0"/>
              <a:t>&amp; Cell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321" y="2133600"/>
            <a:ext cx="7833816" cy="4724400"/>
          </a:xfrm>
        </p:spPr>
        <p:txBody>
          <a:bodyPr>
            <a:normAutofit/>
          </a:bodyPr>
          <a:lstStyle/>
          <a:p>
            <a:r>
              <a:rPr lang="en-US" b="1" dirty="0"/>
              <a:t>DIPLOID = Full (2n) set of chromosomes</a:t>
            </a:r>
          </a:p>
          <a:p>
            <a:pPr lvl="1"/>
            <a:r>
              <a:rPr lang="en-US" dirty="0"/>
              <a:t>1 set from mom </a:t>
            </a:r>
            <a:r>
              <a:rPr lang="en-US" dirty="0" smtClean="0"/>
              <a:t>(23)</a:t>
            </a:r>
          </a:p>
          <a:p>
            <a:pPr lvl="1"/>
            <a:r>
              <a:rPr lang="en-US" b="1" dirty="0" smtClean="0"/>
              <a:t>1 </a:t>
            </a:r>
            <a:r>
              <a:rPr lang="en-US" b="1" dirty="0"/>
              <a:t>set from dad </a:t>
            </a:r>
            <a:r>
              <a:rPr lang="en-US" b="1" dirty="0" smtClean="0"/>
              <a:t>(23)</a:t>
            </a:r>
          </a:p>
          <a:p>
            <a:pPr lvl="1"/>
            <a:r>
              <a:rPr lang="en-US" dirty="0" smtClean="0"/>
              <a:t>2 sets = 2n </a:t>
            </a:r>
            <a:r>
              <a:rPr lang="en-US" dirty="0"/>
              <a:t>(</a:t>
            </a:r>
            <a:r>
              <a:rPr lang="en-US" dirty="0" smtClean="0"/>
              <a:t>46)</a:t>
            </a:r>
            <a:endParaRPr lang="en-US" dirty="0"/>
          </a:p>
          <a:p>
            <a:r>
              <a:rPr lang="en-US" b="1" dirty="0"/>
              <a:t>Mitosis starts with </a:t>
            </a:r>
            <a:r>
              <a:rPr lang="en-US" b="1" dirty="0" smtClean="0"/>
              <a:t>1 DIPLOID cell and </a:t>
            </a:r>
            <a:r>
              <a:rPr lang="en-US" b="1" dirty="0"/>
              <a:t>ends with </a:t>
            </a:r>
            <a:r>
              <a:rPr lang="en-US" b="1" dirty="0" smtClean="0"/>
              <a:t>2 DIPLOID cells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217" b="-784"/>
          <a:stretch/>
        </p:blipFill>
        <p:spPr>
          <a:xfrm>
            <a:off x="9436289" y="2133600"/>
            <a:ext cx="2222310" cy="2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Sexual Reproduction &amp;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agemain_sperm_egg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19" y="1632045"/>
            <a:ext cx="6948945" cy="55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8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it?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Creating a new organism by combining the genetic material of two organisms.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Offspring are genetically</a:t>
            </a:r>
          </a:p>
          <a:p>
            <a:pPr marL="68580" indent="0">
              <a:buNone/>
            </a:pPr>
            <a:r>
              <a:rPr lang="en-US" dirty="0"/>
              <a:t>u</a:t>
            </a:r>
            <a:r>
              <a:rPr lang="en-US" dirty="0" smtClean="0"/>
              <a:t>nique from their parents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38" y="3585411"/>
            <a:ext cx="3846962" cy="3272589"/>
          </a:xfrm>
          <a:prstGeom prst="rect">
            <a:avLst/>
          </a:prstGeom>
        </p:spPr>
      </p:pic>
      <p:pic>
        <p:nvPicPr>
          <p:cNvPr id="5" name="Picture 2" descr="http://www.sentikki.lv/images/puppies/puppies2012/puppies-120629-mom-and-babies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03" y="2378389"/>
            <a:ext cx="5261045" cy="40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What types of organisms undergo sexual reproduction?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400" dirty="0"/>
              <a:t>Multi-cellular organisms:</a:t>
            </a:r>
          </a:p>
          <a:p>
            <a:pPr marL="68580" indent="0">
              <a:buNone/>
            </a:pPr>
            <a:r>
              <a:rPr lang="en-US" sz="4400" dirty="0"/>
              <a:t>Plants &amp; Animals</a:t>
            </a:r>
          </a:p>
        </p:txBody>
      </p:sp>
      <p:pic>
        <p:nvPicPr>
          <p:cNvPr id="2050" name="Picture 2" descr="https://encrypted-tbn0.gstatic.com/images?q=tbn:ANd9GcTZEy40-1oSFSR2of4lcHo__rFEeckGQM6wAWJJivakbQLnaJ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64" y="4684877"/>
            <a:ext cx="2907495" cy="21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abovetopsecret.com/images/member/a8b3fed9a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684877"/>
            <a:ext cx="3320052" cy="24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QAUlU2V0wRRqGOPe8TTe7ScaV5lDgBShZbtFN-gWrYac-QJn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69" y="4684877"/>
            <a:ext cx="3349731" cy="21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1.gstatic.com/images?q=tbn:ANd9GcRH1oANz3gNABepDlintWsZ5hPoa5lMdtr5fp8STK08fkA-CrOM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" y="2978294"/>
            <a:ext cx="2572414" cy="38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Purpose</a:t>
            </a:r>
          </a:p>
          <a:p>
            <a:pPr marL="68580" indent="0">
              <a:buNone/>
            </a:pPr>
            <a:r>
              <a:rPr lang="en-US" dirty="0"/>
              <a:t>Create genetically diverse offspring.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074" name="Picture 2" descr="https://encrypted-tbn2.gstatic.com/images?q=tbn:ANd9GcQlHgAe6MrieJs46I592bi2sLdF4m7vaATif-akHF93r0VP5o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30" y="1497841"/>
            <a:ext cx="5343689" cy="35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_Ca5IUtO-Kg/TePi2DVWupI/AAAAAAAAAB4/rkvCr6dHVgc/s1600/variation+genF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8" y="1497842"/>
            <a:ext cx="6896709" cy="43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kresource.org/tok_classes/biobiobio/biomenu/polygenic_inheritence/skin-colors-711079-s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33189"/>
          <a:stretch/>
        </p:blipFill>
        <p:spPr bwMode="auto">
          <a:xfrm>
            <a:off x="-42415" y="1497840"/>
            <a:ext cx="12234415" cy="44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A diverse population can better adapt to changes in the environment &amp; avoid extinction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/>
              <a:t>DISADVANTAGES</a:t>
            </a:r>
          </a:p>
          <a:p>
            <a:pPr marL="68580" indent="0">
              <a:buNone/>
            </a:pPr>
            <a:r>
              <a:rPr lang="en-US" dirty="0"/>
              <a:t>-Takes longer to produce offspring</a:t>
            </a:r>
          </a:p>
          <a:p>
            <a:pPr marL="68580" indent="0">
              <a:buNone/>
            </a:pPr>
            <a:r>
              <a:rPr lang="en-US" dirty="0"/>
              <a:t>-Need to find a mate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122" name="Picture 2" descr="https://encrypted-tbn2.gstatic.com/images?q=tbn:ANd9GcQKdOekdEsHPZX8OnQx4TuJR7VyVJ7Yy0r1jsU0sefjaRLBNjCo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42" y="4061407"/>
            <a:ext cx="4027158" cy="29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-tc.pbs.org/wnet/nature/files/2011/01/002807-sex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1408"/>
            <a:ext cx="5377027" cy="28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QkoagZ3PaAaBi2dbO7E_UBoyKGz4fHY7u_I0hPMRbfTKpGsU9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43" y="4061407"/>
            <a:ext cx="5016808" cy="28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62151"/>
            <a:ext cx="7021762" cy="66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Meiosis: Creating Sex Cells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ciencegeek.net/Biology/review/graphics/Unit3/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25" y="1905000"/>
            <a:ext cx="6343773" cy="47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u="sng" dirty="0"/>
              <a:t>PROCESS</a:t>
            </a:r>
            <a:r>
              <a:rPr lang="en-US" b="1" dirty="0"/>
              <a:t>: </a:t>
            </a:r>
            <a:r>
              <a:rPr lang="en-US" dirty="0"/>
              <a:t>Sex Cell Division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u="sng" dirty="0"/>
              <a:t>PURPOSE</a:t>
            </a:r>
            <a:r>
              <a:rPr lang="en-US" b="1" dirty="0"/>
              <a:t>: </a:t>
            </a:r>
            <a:r>
              <a:rPr lang="en-US" dirty="0"/>
              <a:t> Create sex cells </a:t>
            </a:r>
            <a:endParaRPr lang="en-US" dirty="0" smtClean="0"/>
          </a:p>
          <a:p>
            <a:pPr marL="6858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(</a:t>
            </a:r>
            <a:r>
              <a:rPr lang="en-US" b="1" dirty="0"/>
              <a:t>gametes)</a:t>
            </a:r>
            <a:r>
              <a:rPr lang="en-US" dirty="0"/>
              <a:t> 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u="sng" dirty="0"/>
              <a:t>CELL TYPES</a:t>
            </a:r>
            <a:r>
              <a:rPr lang="en-US" b="1" dirty="0"/>
              <a:t>: </a:t>
            </a:r>
            <a:r>
              <a:rPr lang="en-US" dirty="0"/>
              <a:t>Gametes </a:t>
            </a:r>
          </a:p>
          <a:p>
            <a:pPr marL="68580" indent="0">
              <a:buNone/>
            </a:pPr>
            <a:r>
              <a:rPr lang="en-US" dirty="0"/>
              <a:t>		(sperm &amp; egg)</a:t>
            </a:r>
          </a:p>
          <a:p>
            <a:pPr marL="68580" indent="0">
              <a:buNone/>
            </a:pPr>
            <a:endParaRPr lang="en-US" b="1" dirty="0"/>
          </a:p>
        </p:txBody>
      </p:sp>
      <p:pic>
        <p:nvPicPr>
          <p:cNvPr id="8194" name="Picture 2" descr="https://encrypted-tbn1.gstatic.com/images?q=tbn:ANd9GcTZN4bKAWjCJEszlts-xTZKtq4c3aIonFvULT-LBAtQJnGvbO2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35" y="305808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TcU8914S_R-7QQuxf3VJoxp9YMOPVFOt7RoDGfHVWd7UutfT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35" y="4447614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SClmbMQJXhRLD9yUTD89gOqQ80ISY8HjuFtx6CA1cL0-T9tEuc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35" y="238623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EB9E-E629-4291-B972-436D1DD0E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ASEXUAL</a:t>
            </a:r>
            <a:br>
              <a:rPr lang="en-US" dirty="0"/>
            </a:br>
            <a:r>
              <a:rPr lang="en-US" dirty="0"/>
              <a:t>Reproduction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9CFC0-406C-4C2A-B5BC-B9C065027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u="sng" dirty="0" smtClean="0"/>
              <a:t># </a:t>
            </a:r>
            <a:r>
              <a:rPr lang="en-US" b="1" u="sng" dirty="0"/>
              <a:t>OF PARENT CELLS</a:t>
            </a:r>
            <a:r>
              <a:rPr lang="en-US" b="1" dirty="0"/>
              <a:t>: </a:t>
            </a:r>
            <a:r>
              <a:rPr lang="en-US" dirty="0" smtClean="0"/>
              <a:t>1</a:t>
            </a:r>
          </a:p>
          <a:p>
            <a:pPr marL="68580" indent="0">
              <a:buNone/>
            </a:pPr>
            <a:r>
              <a:rPr lang="en-US" u="sng" dirty="0" smtClean="0"/>
              <a:t># OF DIVISIONS: 2</a:t>
            </a:r>
            <a:endParaRPr lang="en-US" u="sng" dirty="0"/>
          </a:p>
          <a:p>
            <a:pPr marL="68580" indent="0">
              <a:buNone/>
            </a:pPr>
            <a:r>
              <a:rPr lang="en-US" b="1" u="sng" dirty="0"/>
              <a:t># OF DAUGHTER CELLS</a:t>
            </a:r>
            <a:r>
              <a:rPr lang="en-US" b="1" dirty="0"/>
              <a:t>:</a:t>
            </a:r>
            <a:r>
              <a:rPr lang="en-US" dirty="0"/>
              <a:t> 4</a:t>
            </a:r>
          </a:p>
          <a:p>
            <a:pPr marL="68580" indent="0">
              <a:buNone/>
            </a:pPr>
            <a:r>
              <a:rPr lang="en-US" b="1" u="sng" dirty="0"/>
              <a:t>GENETIC MATERIAL AT END</a:t>
            </a:r>
            <a:r>
              <a:rPr lang="en-US" b="1" dirty="0"/>
              <a:t>:</a:t>
            </a:r>
          </a:p>
          <a:p>
            <a:pPr marL="68580" indent="0">
              <a:buNone/>
            </a:pPr>
            <a:r>
              <a:rPr lang="en-US" dirty="0"/>
              <a:t>Each of the 4 daughter cells will be unique from the parent and </a:t>
            </a:r>
            <a:r>
              <a:rPr lang="en-US" dirty="0" smtClean="0"/>
              <a:t>unique from other </a:t>
            </a:r>
            <a:r>
              <a:rPr lang="en-US" dirty="0"/>
              <a:t>daughter cells</a:t>
            </a:r>
          </a:p>
        </p:txBody>
      </p:sp>
    </p:spTree>
    <p:extLst>
      <p:ext uri="{BB962C8B-B14F-4D97-AF65-F5344CB8AC3E}">
        <p14:creationId xmlns:p14="http://schemas.microsoft.com/office/powerpoint/2010/main" val="3031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82296" tIns="41148" rIns="82296" bIns="41148" rtlCol="0" anchor="t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Genetic Variation: Crossing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783879" cy="3777622"/>
          </a:xfrm>
        </p:spPr>
        <p:txBody>
          <a:bodyPr/>
          <a:lstStyle/>
          <a:p>
            <a:r>
              <a:rPr lang="en-US" dirty="0" smtClean="0"/>
              <a:t>ONLY occurs in meiosis</a:t>
            </a:r>
          </a:p>
          <a:p>
            <a:r>
              <a:rPr lang="en-US" dirty="0" smtClean="0"/>
              <a:t>Does NOT occur in mitosis</a:t>
            </a:r>
            <a:endParaRPr lang="en-US" dirty="0"/>
          </a:p>
        </p:txBody>
      </p:sp>
      <p:pic>
        <p:nvPicPr>
          <p:cNvPr id="20483" name="Picture 7" descr="MEIOSE_CROSSING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53" y="1438183"/>
            <a:ext cx="5638800" cy="54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4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25" y="1526389"/>
            <a:ext cx="2222310" cy="52224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5294399" cy="46152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HAPLOID = HALF the number of chromosomes (1n) or just (n)</a:t>
            </a:r>
          </a:p>
          <a:p>
            <a:r>
              <a:rPr lang="en-US" dirty="0"/>
              <a:t>Meiosis starts with </a:t>
            </a:r>
            <a:r>
              <a:rPr lang="en-US" dirty="0" smtClean="0"/>
              <a:t>1 DIPLOID cell </a:t>
            </a:r>
            <a:r>
              <a:rPr lang="en-US" dirty="0"/>
              <a:t>by ENDS with </a:t>
            </a:r>
            <a:r>
              <a:rPr lang="en-US" dirty="0" smtClean="0"/>
              <a:t>4 HAPLOID cells</a:t>
            </a:r>
            <a:endParaRPr lang="en-US" dirty="0"/>
          </a:p>
          <a:p>
            <a:r>
              <a:rPr lang="en-US" dirty="0"/>
              <a:t>Cuts the number of chromosomes in half</a:t>
            </a:r>
          </a:p>
        </p:txBody>
      </p:sp>
    </p:spTree>
    <p:extLst>
      <p:ext uri="{BB962C8B-B14F-4D97-AF65-F5344CB8AC3E}">
        <p14:creationId xmlns:p14="http://schemas.microsoft.com/office/powerpoint/2010/main" val="9757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io.rutgers.edu/%7Egb101/lab10_meiosis/meiosis_web/review/meiosis_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2" y="155813"/>
            <a:ext cx="8910277" cy="72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rn.genetics.utah.edu/content/chromosomes/diagnose/images/ferti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1" y="0"/>
            <a:ext cx="9534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br>
              <a:rPr lang="en-US" dirty="0" smtClean="0"/>
            </a:br>
            <a:r>
              <a:rPr lang="en-US" sz="2000" dirty="0" smtClean="0"/>
              <a:t>How does ONE fertilized egg become all the </a:t>
            </a:r>
            <a:br>
              <a:rPr lang="en-US" sz="2000" dirty="0" smtClean="0"/>
            </a:br>
            <a:r>
              <a:rPr lang="en-US" sz="2000" dirty="0" smtClean="0"/>
              <a:t>different tissue types in our bodies?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9017"/>
            <a:ext cx="8915400" cy="4267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that genes in our DNA codes for proteins</a:t>
            </a:r>
          </a:p>
          <a:p>
            <a:r>
              <a:rPr lang="en-US" dirty="0">
                <a:solidFill>
                  <a:srgbClr val="FF0000"/>
                </a:solidFill>
              </a:rPr>
              <a:t>Those genes can be turned ON or turned OFF</a:t>
            </a:r>
          </a:p>
          <a:p>
            <a:r>
              <a:rPr lang="en-US" dirty="0"/>
              <a:t>Cell interactions, hormones, environmental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Pancreas makes insulin</a:t>
            </a:r>
          </a:p>
          <a:p>
            <a:pPr lvl="1"/>
            <a:r>
              <a:rPr lang="en-US" dirty="0" smtClean="0"/>
              <a:t>Lungs do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Sources of Genetic Variation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ONE – Mutations (Replication) </a:t>
            </a:r>
          </a:p>
          <a:p>
            <a:pPr marL="857250" lvl="1" indent="-457200"/>
            <a:r>
              <a:rPr lang="en-US" dirty="0"/>
              <a:t>As discussed in last unit, mutations can occur in cells</a:t>
            </a:r>
          </a:p>
          <a:p>
            <a:pPr marL="857250" lvl="1" indent="-457200"/>
            <a:r>
              <a:rPr lang="en-US" dirty="0"/>
              <a:t>If mutations occur during replication in gametes, mutation will be passed to offspring leading to potentially new traits in offspring</a:t>
            </a:r>
          </a:p>
        </p:txBody>
      </p:sp>
    </p:spTree>
    <p:extLst>
      <p:ext uri="{BB962C8B-B14F-4D97-AF65-F5344CB8AC3E}">
        <p14:creationId xmlns:p14="http://schemas.microsoft.com/office/powerpoint/2010/main" val="4137576362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Sources of Genetic Variation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TWO – Mutations (Environmental Factors)</a:t>
            </a:r>
          </a:p>
          <a:p>
            <a:pPr marL="857250" lvl="1" indent="-457200"/>
            <a:r>
              <a:rPr lang="en-US" dirty="0"/>
              <a:t>Again - As discussed in last unit, mutations can occur in cells</a:t>
            </a:r>
          </a:p>
          <a:p>
            <a:pPr marL="857250" lvl="1" indent="-457200"/>
            <a:r>
              <a:rPr lang="en-US" dirty="0"/>
              <a:t>If mutations caused by environmental factors occur in gametes, they can also be passed to the offspring</a:t>
            </a:r>
          </a:p>
        </p:txBody>
      </p:sp>
    </p:spTree>
    <p:extLst>
      <p:ext uri="{BB962C8B-B14F-4D97-AF65-F5344CB8AC3E}">
        <p14:creationId xmlns:p14="http://schemas.microsoft.com/office/powerpoint/2010/main" val="261187674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Sources of Genetic Variation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THREE - Meiosis</a:t>
            </a:r>
          </a:p>
          <a:p>
            <a:pPr marL="857250" lvl="1" indent="-457200"/>
            <a:r>
              <a:rPr lang="en-US" dirty="0"/>
              <a:t>New genetic combinations from meiosis</a:t>
            </a:r>
          </a:p>
          <a:p>
            <a:pPr marL="857250" lvl="1" indent="-457200"/>
            <a:r>
              <a:rPr lang="en-US" dirty="0"/>
              <a:t>Partially due to the separation of homologous pairs (each gamete is haploid)</a:t>
            </a:r>
          </a:p>
          <a:p>
            <a:pPr marL="857250" lvl="1" indent="-457200"/>
            <a:r>
              <a:rPr lang="en-US" dirty="0"/>
              <a:t>Also due to crossing over – aids in every gamete being genetically unique</a:t>
            </a:r>
          </a:p>
        </p:txBody>
      </p:sp>
    </p:spTree>
    <p:extLst>
      <p:ext uri="{BB962C8B-B14F-4D97-AF65-F5344CB8AC3E}">
        <p14:creationId xmlns:p14="http://schemas.microsoft.com/office/powerpoint/2010/main" val="251313857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Nondisjunction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some genetic disorders are due to failure of meiosis to occur properly</a:t>
            </a:r>
          </a:p>
          <a:p>
            <a:r>
              <a:rPr lang="en-US" dirty="0">
                <a:solidFill>
                  <a:srgbClr val="FF0000"/>
                </a:solidFill>
              </a:rPr>
              <a:t>Nondisjunction – failure of meiosis to properly separate chromosomes in gametes</a:t>
            </a:r>
          </a:p>
        </p:txBody>
      </p:sp>
    </p:spTree>
    <p:extLst>
      <p:ext uri="{BB962C8B-B14F-4D97-AF65-F5344CB8AC3E}">
        <p14:creationId xmlns:p14="http://schemas.microsoft.com/office/powerpoint/2010/main" val="402807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r>
              <a:rPr lang="en-US" dirty="0"/>
              <a:t>One parent producing an offspring identical to itself. </a:t>
            </a:r>
            <a:endParaRPr lang="en-US" dirty="0" smtClean="0"/>
          </a:p>
          <a:p>
            <a:r>
              <a:rPr lang="en-US" dirty="0" smtClean="0"/>
              <a:t>No genetic variation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https://encrypted-tbn2.gstatic.com/images?q=tbn:ANd9GcQ35iyuvk6UYaezD5PzuQZffgSJA_7eWum0zgqv8oAzpfStLffF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90" y="3350170"/>
            <a:ext cx="2461602" cy="32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Tt0Dcm2vStfuaj3vGgL1omrGkrBzz-XsuxAEMj2I4gazQ8rd8D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85" y="3350170"/>
            <a:ext cx="4268711" cy="31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Nondisjunction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Gametes end up with too few or too many chromosomes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Down’s Syndrome (Trisomy 21)</a:t>
            </a:r>
          </a:p>
          <a:p>
            <a:pPr lvl="1"/>
            <a:r>
              <a:rPr lang="en-US" dirty="0" err="1"/>
              <a:t>Klinefelter’s</a:t>
            </a:r>
            <a:r>
              <a:rPr lang="en-US" dirty="0"/>
              <a:t> Syndrome (XXY)</a:t>
            </a:r>
          </a:p>
          <a:p>
            <a:pPr lvl="1"/>
            <a:r>
              <a:rPr lang="en-US" dirty="0"/>
              <a:t>Turner’s Syndrome (X) </a:t>
            </a:r>
          </a:p>
        </p:txBody>
      </p:sp>
    </p:spTree>
    <p:extLst>
      <p:ext uri="{BB962C8B-B14F-4D97-AF65-F5344CB8AC3E}">
        <p14:creationId xmlns:p14="http://schemas.microsoft.com/office/powerpoint/2010/main" val="252348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What types of organisms undergo asexual reproduction?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Unicellular organisms </a:t>
            </a:r>
            <a:r>
              <a:rPr lang="en-US" dirty="0"/>
              <a:t>(bacteria)</a:t>
            </a:r>
          </a:p>
          <a:p>
            <a:pPr lvl="1"/>
            <a:r>
              <a:rPr lang="en-US" dirty="0" smtClean="0"/>
              <a:t>Somatic cells (body cells) of multicellular organisms</a:t>
            </a:r>
            <a:endParaRPr lang="en-US" dirty="0"/>
          </a:p>
          <a:p>
            <a:pPr marL="685800" lvl="2" indent="0">
              <a:buNone/>
            </a:pPr>
            <a:r>
              <a:rPr lang="en-US" sz="3200" b="1" dirty="0"/>
              <a:t>(ALL Non-Sex Cells!)</a:t>
            </a:r>
          </a:p>
        </p:txBody>
      </p:sp>
      <p:pic>
        <p:nvPicPr>
          <p:cNvPr id="3074" name="Picture 2" descr="https://encrypted-tbn1.gstatic.com/images?q=tbn:ANd9GcQcm9LOWBE7uag8XIUtVv64FIw4W3DfOT1H_bv_UxqJPUDTis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35" y="3862316"/>
            <a:ext cx="4513700" cy="27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d/d5/Cutaneous_T-cell_lymphoma_-_very_high_m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4" y="2318966"/>
            <a:ext cx="2830872" cy="42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63" y="2133600"/>
            <a:ext cx="10682652" cy="3777622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Quick, Simple, Offspring are identical to the parent (Ex. Skin cells produce skin cells!)</a:t>
            </a:r>
          </a:p>
        </p:txBody>
      </p:sp>
      <p:pic>
        <p:nvPicPr>
          <p:cNvPr id="5122" name="Picture 2" descr="https://encrypted-tbn1.gstatic.com/images?q=tbn:ANd9GcQSutBkfCmPMxHjrMNPK8HaIpZcY6wqCxRInXwocNYXrVa6jSz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9" y="4022411"/>
            <a:ext cx="4419600" cy="33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6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Asexual reproduction creates EXACT copies</a:t>
            </a:r>
          </a:p>
          <a:p>
            <a:r>
              <a:rPr lang="en-US" dirty="0"/>
              <a:t>NO DIVERSITY! What can harm one organism, can harm all!</a:t>
            </a:r>
          </a:p>
        </p:txBody>
      </p:sp>
    </p:spTree>
    <p:extLst>
      <p:ext uri="{BB962C8B-B14F-4D97-AF65-F5344CB8AC3E}">
        <p14:creationId xmlns:p14="http://schemas.microsoft.com/office/powerpoint/2010/main" val="128985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Mitosis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encrypted-tbn3.gstatic.com/images?q=tbn:ANd9GcQaDMcPKVivpHlW2njcaNiBjrffEu0b-8-9hUfTgElNM2QhJPc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1" y="2133600"/>
            <a:ext cx="10596161" cy="40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Division: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PROCESS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Asexual cell </a:t>
            </a:r>
            <a:r>
              <a:rPr lang="en-US" dirty="0"/>
              <a:t>division</a:t>
            </a:r>
          </a:p>
          <a:p>
            <a:r>
              <a:rPr lang="en-US" b="1" u="sng" dirty="0"/>
              <a:t>PURPOSE</a:t>
            </a:r>
            <a:r>
              <a:rPr lang="en-US" b="1" dirty="0"/>
              <a:t>:</a:t>
            </a:r>
            <a:r>
              <a:rPr lang="en-US" dirty="0"/>
              <a:t> Create two genetically identical cells</a:t>
            </a:r>
          </a:p>
          <a:p>
            <a:r>
              <a:rPr lang="en-US" b="1" u="sng" dirty="0"/>
              <a:t>CELLS</a:t>
            </a:r>
            <a:r>
              <a:rPr lang="en-US" b="1" dirty="0"/>
              <a:t> </a:t>
            </a:r>
            <a:r>
              <a:rPr lang="en-US" b="1" u="sng" dirty="0"/>
              <a:t>TYPES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Body Cells / Somatic Cells</a:t>
            </a:r>
          </a:p>
          <a:p>
            <a:pPr marL="685800" lvl="2" indent="0">
              <a:buNone/>
            </a:pPr>
            <a:r>
              <a:rPr lang="en-US" dirty="0"/>
              <a:t>(ALL Non-Sex Cells)</a:t>
            </a:r>
          </a:p>
        </p:txBody>
      </p:sp>
    </p:spTree>
    <p:extLst>
      <p:ext uri="{BB962C8B-B14F-4D97-AF65-F5344CB8AC3E}">
        <p14:creationId xmlns:p14="http://schemas.microsoft.com/office/powerpoint/2010/main" val="35910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Division: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99" y="1435768"/>
            <a:ext cx="9266738" cy="377762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# </a:t>
            </a:r>
            <a:r>
              <a:rPr lang="en-US" b="1" u="sng" dirty="0"/>
              <a:t>OF PARENT CELLS</a:t>
            </a:r>
            <a:r>
              <a:rPr lang="en-US" b="1" dirty="0"/>
              <a:t>: </a:t>
            </a:r>
            <a:r>
              <a:rPr lang="en-US" dirty="0" smtClean="0"/>
              <a:t>One</a:t>
            </a:r>
          </a:p>
          <a:p>
            <a:r>
              <a:rPr lang="en-US" u="sng" dirty="0" smtClean="0"/>
              <a:t># of DIVISIONS:</a:t>
            </a:r>
            <a:r>
              <a:rPr lang="en-US" dirty="0" smtClean="0"/>
              <a:t> One</a:t>
            </a:r>
            <a:endParaRPr lang="en-US" u="sng" dirty="0"/>
          </a:p>
          <a:p>
            <a:r>
              <a:rPr lang="en-US" b="1" u="sng" dirty="0"/>
              <a:t># OF DAUGHTER CELLS </a:t>
            </a:r>
            <a:r>
              <a:rPr lang="en-US" b="1" dirty="0"/>
              <a:t>(Offspring): </a:t>
            </a:r>
            <a:r>
              <a:rPr lang="en-US" dirty="0"/>
              <a:t>Two</a:t>
            </a:r>
          </a:p>
          <a:p>
            <a:r>
              <a:rPr lang="en-US" b="1" u="sng" dirty="0"/>
              <a:t>GENETIC MATERIAL</a:t>
            </a:r>
            <a:r>
              <a:rPr lang="en-US" b="1" dirty="0"/>
              <a:t>: </a:t>
            </a:r>
          </a:p>
          <a:p>
            <a:pPr marL="68580" indent="0">
              <a:buNone/>
            </a:pPr>
            <a:r>
              <a:rPr lang="en-US" dirty="0"/>
              <a:t>	Offspring DNA is Identical to parent </a:t>
            </a:r>
          </a:p>
        </p:txBody>
      </p:sp>
      <p:pic>
        <p:nvPicPr>
          <p:cNvPr id="4" name="Picture 2" descr="https://encrypted-tbn1.gstatic.com/images?q=tbn:ANd9GcRWwFaf6kBVzeCilsNayC4pxKovVV_-bWrgkEGQIk7qL9xilLi7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31" y="4731333"/>
            <a:ext cx="5875896" cy="21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15545</TotalTime>
  <Words>592</Words>
  <Application>Microsoft Office PowerPoint</Application>
  <PresentationFormat>Widescreen</PresentationFormat>
  <Paragraphs>139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4.1 Reproduction  &amp; Cell Division</vt:lpstr>
      <vt:lpstr>ASEXUAL Reproduction</vt:lpstr>
      <vt:lpstr>What is it?</vt:lpstr>
      <vt:lpstr>What types of organisms undergo asexual reproduction?</vt:lpstr>
      <vt:lpstr>Advantages</vt:lpstr>
      <vt:lpstr>Disadvantages</vt:lpstr>
      <vt:lpstr>Mitosis</vt:lpstr>
      <vt:lpstr>Cell Division: Mitosis</vt:lpstr>
      <vt:lpstr>Cell Division: Mitosis</vt:lpstr>
      <vt:lpstr>VOCABULARY</vt:lpstr>
      <vt:lpstr>Sexual Reproduction &amp; Meiosis</vt:lpstr>
      <vt:lpstr>What is it?</vt:lpstr>
      <vt:lpstr>What types of organisms undergo sexual reproduction?</vt:lpstr>
      <vt:lpstr>Sexual Reproduction</vt:lpstr>
      <vt:lpstr>Advantages</vt:lpstr>
      <vt:lpstr>Sexual Reproduction</vt:lpstr>
      <vt:lpstr>PowerPoint Presentation</vt:lpstr>
      <vt:lpstr>Meiosis: Creating Sex Cells</vt:lpstr>
      <vt:lpstr>Meiosis</vt:lpstr>
      <vt:lpstr>Meiosis</vt:lpstr>
      <vt:lpstr>Genetic Variation: Crossing Over</vt:lpstr>
      <vt:lpstr>VOCABULARY</vt:lpstr>
      <vt:lpstr>PowerPoint Presentation</vt:lpstr>
      <vt:lpstr>PowerPoint Presentation</vt:lpstr>
      <vt:lpstr>Differentiation How does ONE fertilized egg become all the  different tissue types in our bodies?</vt:lpstr>
      <vt:lpstr>Sources of Genetic Variation </vt:lpstr>
      <vt:lpstr>Sources of Genetic Variation </vt:lpstr>
      <vt:lpstr>Sources of Genetic Variation </vt:lpstr>
      <vt:lpstr>Nondisjunction</vt:lpstr>
      <vt:lpstr>Nondisjunction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3B Meiosis</dc:title>
  <dc:creator>Mandy Klenk</dc:creator>
  <cp:lastModifiedBy>Mandy Klenk</cp:lastModifiedBy>
  <cp:revision>15</cp:revision>
  <dcterms:created xsi:type="dcterms:W3CDTF">2016-07-15T18:45:35Z</dcterms:created>
  <dcterms:modified xsi:type="dcterms:W3CDTF">2018-07-16T18:48:23Z</dcterms:modified>
</cp:coreProperties>
</file>