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7/10/2016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7/10/2016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9" name="Picture 8" descr="Closeup of test tubes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7/10/2016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7/10/2016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7/10/2016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7/10/2016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7/10/2016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7/10/2016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7/10/2016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7/10/2016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Being a Scientist Doesn’t Mean You Have to Wear A Lab Coat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020" y="1117600"/>
            <a:ext cx="12848019" cy="43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1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Ellen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>
                <a:solidFill>
                  <a:srgbClr val="0070C0"/>
                </a:solidFill>
              </a:rPr>
              <a:t>Ochoa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865" y="1883833"/>
            <a:ext cx="6790267" cy="4457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/>
              <a:t>Ellen Ochoa was the first </a:t>
            </a:r>
            <a:r>
              <a:rPr lang="en-US" sz="3600" b="1" i="1" u="sng" dirty="0">
                <a:solidFill>
                  <a:srgbClr val="0070C0"/>
                </a:solidFill>
              </a:rPr>
              <a:t>Hispanic</a:t>
            </a:r>
            <a:r>
              <a:rPr lang="en-US" sz="3600" b="1" i="1" dirty="0"/>
              <a:t> woman in space. She started space missions in </a:t>
            </a:r>
            <a:r>
              <a:rPr lang="en-US" sz="3600" b="1" i="1" u="sng" dirty="0">
                <a:solidFill>
                  <a:srgbClr val="0070C0"/>
                </a:solidFill>
              </a:rPr>
              <a:t>1991</a:t>
            </a:r>
            <a:r>
              <a:rPr lang="en-US" sz="3600" b="1" i="1" dirty="0"/>
              <a:t>. She has spent over </a:t>
            </a:r>
            <a:r>
              <a:rPr lang="en-US" sz="3600" b="1" i="1" u="sng" dirty="0">
                <a:solidFill>
                  <a:srgbClr val="0070C0"/>
                </a:solidFill>
              </a:rPr>
              <a:t>900</a:t>
            </a:r>
            <a:r>
              <a:rPr lang="en-US" sz="3600" b="1" i="1" dirty="0"/>
              <a:t> hours in space and received many awards of recognition for her work from NASA.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5" y="1631950"/>
            <a:ext cx="4442837" cy="55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0">
        <p14:vortex dir="r"/>
      </p:transition>
    </mc:Choice>
    <mc:Fallback>
      <p:transition spd="slow" advClick="0" advTm="3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George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>
                <a:solidFill>
                  <a:srgbClr val="FF0000"/>
                </a:solidFill>
              </a:rPr>
              <a:t>Washington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>
                <a:solidFill>
                  <a:srgbClr val="FF0000"/>
                </a:solidFill>
              </a:rPr>
              <a:t>Carver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680632"/>
            <a:ext cx="7840132" cy="5177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/>
              <a:t>George Washington Carver was born into </a:t>
            </a:r>
            <a:r>
              <a:rPr lang="en-US" sz="3600" b="1" i="1" u="sng" dirty="0">
                <a:solidFill>
                  <a:srgbClr val="FF0000"/>
                </a:solidFill>
              </a:rPr>
              <a:t>slavery</a:t>
            </a:r>
            <a:r>
              <a:rPr lang="en-US" sz="3600" b="1" i="1" dirty="0"/>
              <a:t>. However, he later received two degrees in </a:t>
            </a:r>
            <a:r>
              <a:rPr lang="en-US" sz="3600" b="1" i="1" u="sng" dirty="0">
                <a:solidFill>
                  <a:srgbClr val="FF0000"/>
                </a:solidFill>
              </a:rPr>
              <a:t>agriculture</a:t>
            </a:r>
            <a:r>
              <a:rPr lang="en-US" sz="3600" b="1" i="1" dirty="0"/>
              <a:t>. He also revolutionized agriculture by introducing </a:t>
            </a:r>
            <a:r>
              <a:rPr lang="en-US" sz="3600" b="1" i="1" u="sng" dirty="0">
                <a:solidFill>
                  <a:srgbClr val="FF0000"/>
                </a:solidFill>
              </a:rPr>
              <a:t>peanuts</a:t>
            </a:r>
            <a:r>
              <a:rPr lang="en-US" sz="3600" b="1" i="1" dirty="0"/>
              <a:t> and </a:t>
            </a:r>
            <a:r>
              <a:rPr lang="en-US" sz="3600" b="1" i="1" u="sng" dirty="0">
                <a:solidFill>
                  <a:srgbClr val="FF0000"/>
                </a:solidFill>
              </a:rPr>
              <a:t>soybeans</a:t>
            </a:r>
            <a:r>
              <a:rPr lang="en-US" sz="3600" b="1" i="1" dirty="0"/>
              <a:t> to southern crops (restoring nitrogen and keeping soil healthy). He found over </a:t>
            </a:r>
            <a:r>
              <a:rPr lang="en-US" sz="3600" b="1" i="1" u="sng" dirty="0">
                <a:solidFill>
                  <a:srgbClr val="FF0000"/>
                </a:solidFill>
              </a:rPr>
              <a:t>300</a:t>
            </a:r>
            <a:r>
              <a:rPr lang="en-US" sz="3600" b="1" i="1" dirty="0"/>
              <a:t> uses for peanuts!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95" y="1449152"/>
            <a:ext cx="3793405" cy="54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0">
        <p14:vortex dir="r"/>
      </p:transition>
    </mc:Choice>
    <mc:Fallback>
      <p:transition spd="slow" advClick="0" advTm="3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</a:rPr>
              <a:t>Rebecca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>
                <a:solidFill>
                  <a:srgbClr val="00B0F0"/>
                </a:solidFill>
              </a:rPr>
              <a:t>Cole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68" y="1680633"/>
            <a:ext cx="6417732" cy="5177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/>
              <a:t>Rebecca Cole was the </a:t>
            </a:r>
            <a:r>
              <a:rPr lang="en-US" sz="3600" b="1" i="1" u="sng" dirty="0">
                <a:solidFill>
                  <a:srgbClr val="00B0F0"/>
                </a:solidFill>
              </a:rPr>
              <a:t>2</a:t>
            </a:r>
            <a:r>
              <a:rPr lang="en-US" sz="3600" b="1" i="1" u="sng" baseline="30000" dirty="0">
                <a:solidFill>
                  <a:srgbClr val="00B0F0"/>
                </a:solidFill>
              </a:rPr>
              <a:t>nd</a:t>
            </a:r>
            <a:r>
              <a:rPr lang="en-US" sz="3600" b="1" i="1" dirty="0"/>
              <a:t> black woman to graduate from medical school. She joined Elizabeth </a:t>
            </a:r>
            <a:r>
              <a:rPr lang="en-US" sz="3600" b="1" i="1" u="sng" dirty="0">
                <a:solidFill>
                  <a:srgbClr val="00B0F0"/>
                </a:solidFill>
              </a:rPr>
              <a:t>Blackwell</a:t>
            </a:r>
            <a:r>
              <a:rPr lang="en-US" sz="3600" b="1" i="1" dirty="0"/>
              <a:t> in helping to teach hygiene and childcare to families in </a:t>
            </a:r>
            <a:r>
              <a:rPr lang="en-US" sz="3600" b="1" i="1" u="sng" dirty="0">
                <a:solidFill>
                  <a:srgbClr val="00B0F0"/>
                </a:solidFill>
              </a:rPr>
              <a:t>poor</a:t>
            </a:r>
            <a:r>
              <a:rPr lang="en-US" sz="3600" b="1" i="1" dirty="0"/>
              <a:t> neighborhoods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" y="1680633"/>
            <a:ext cx="3921526" cy="47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0">
        <p14:vortex dir="r"/>
      </p:transition>
    </mc:Choice>
    <mc:Fallback>
      <p:transition spd="slow" advClick="0" advTm="3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Elizabeth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>
                <a:solidFill>
                  <a:srgbClr val="FFC000"/>
                </a:solidFill>
              </a:rPr>
              <a:t>Blackwell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80633"/>
            <a:ext cx="11311467" cy="5177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/>
              <a:t>Elizabeth Blackwell was the </a:t>
            </a:r>
            <a:r>
              <a:rPr lang="en-US" sz="3600" b="1" i="1" u="sng" dirty="0">
                <a:solidFill>
                  <a:srgbClr val="FFC000"/>
                </a:solidFill>
              </a:rPr>
              <a:t>1</a:t>
            </a:r>
            <a:r>
              <a:rPr lang="en-US" sz="3600" b="1" i="1" u="sng" baseline="30000" dirty="0">
                <a:solidFill>
                  <a:srgbClr val="FFC000"/>
                </a:solidFill>
              </a:rPr>
              <a:t>st</a:t>
            </a:r>
            <a:r>
              <a:rPr lang="en-US" sz="3600" b="1" i="1" dirty="0"/>
              <a:t> woman to graduate from medical school in </a:t>
            </a:r>
            <a:r>
              <a:rPr lang="en-US" sz="3600" b="1" i="1" u="sng" dirty="0">
                <a:solidFill>
                  <a:srgbClr val="FFC000"/>
                </a:solidFill>
              </a:rPr>
              <a:t>1849</a:t>
            </a:r>
            <a:r>
              <a:rPr lang="en-US" sz="3600" b="1" i="1" dirty="0"/>
              <a:t>. The students and staff at Geneva Medical College thought she was joking and so they accepted her thinking it was a joke. But they weren’t too happy when they found out she was serious. After graduation, she founded the </a:t>
            </a:r>
            <a:r>
              <a:rPr lang="en-US" sz="3600" b="1" i="1" u="sng" dirty="0">
                <a:solidFill>
                  <a:srgbClr val="FFC000"/>
                </a:solidFill>
              </a:rPr>
              <a:t>London School of Medicine for Women</a:t>
            </a:r>
          </a:p>
        </p:txBody>
      </p:sp>
    </p:spTree>
    <p:extLst>
      <p:ext uri="{BB962C8B-B14F-4D97-AF65-F5344CB8AC3E}">
        <p14:creationId xmlns:p14="http://schemas.microsoft.com/office/powerpoint/2010/main" val="120951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0">
        <p14:vortex dir="r"/>
      </p:transition>
    </mc:Choice>
    <mc:Fallback>
      <p:transition spd="slow" advClick="0" advTm="3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387278"/>
            <a:ext cx="11345333" cy="64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0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</a:rPr>
              <a:t>Rosalind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>
                <a:solidFill>
                  <a:srgbClr val="00B050"/>
                </a:solidFill>
              </a:rPr>
              <a:t>Franklin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80633"/>
            <a:ext cx="8161867" cy="5177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/>
              <a:t>Rosalind Franklin became a physical </a:t>
            </a:r>
            <a:r>
              <a:rPr lang="en-US" sz="3600" b="1" i="1" u="sng" dirty="0">
                <a:solidFill>
                  <a:srgbClr val="00B050"/>
                </a:solidFill>
              </a:rPr>
              <a:t>chemist</a:t>
            </a:r>
            <a:r>
              <a:rPr lang="en-US" sz="3600" b="1" i="1" dirty="0"/>
              <a:t> and while working at King’s College in England, she discovered the </a:t>
            </a:r>
            <a:r>
              <a:rPr lang="en-US" sz="3600" b="1" i="1" u="sng" dirty="0">
                <a:solidFill>
                  <a:srgbClr val="00B050"/>
                </a:solidFill>
              </a:rPr>
              <a:t>helix</a:t>
            </a:r>
            <a:r>
              <a:rPr lang="en-US" sz="3600" b="1" i="1" dirty="0"/>
              <a:t> shape of </a:t>
            </a:r>
            <a:r>
              <a:rPr lang="en-US" sz="3600" b="1" i="1" u="sng" dirty="0">
                <a:solidFill>
                  <a:srgbClr val="00B050"/>
                </a:solidFill>
              </a:rPr>
              <a:t>DNA</a:t>
            </a:r>
            <a:r>
              <a:rPr lang="en-US" sz="3600" b="1" i="1" dirty="0"/>
              <a:t>. Her work was later used by </a:t>
            </a:r>
            <a:r>
              <a:rPr lang="en-US" sz="3600" b="1" i="1" u="sng" dirty="0">
                <a:solidFill>
                  <a:srgbClr val="00B050"/>
                </a:solidFill>
              </a:rPr>
              <a:t>Watson</a:t>
            </a:r>
            <a:r>
              <a:rPr lang="en-US" sz="3600" b="1" i="1" dirty="0"/>
              <a:t> and </a:t>
            </a:r>
            <a:r>
              <a:rPr lang="en-US" sz="3600" b="1" i="1" u="sng" dirty="0">
                <a:solidFill>
                  <a:srgbClr val="00B050"/>
                </a:solidFill>
              </a:rPr>
              <a:t>Crick</a:t>
            </a:r>
            <a:r>
              <a:rPr lang="en-US" sz="3600" b="1" i="1" dirty="0"/>
              <a:t>, who were credited with the discovery of </a:t>
            </a:r>
            <a:r>
              <a:rPr lang="en-US" sz="3600" b="1" i="1" u="sng" dirty="0">
                <a:solidFill>
                  <a:srgbClr val="00B050"/>
                </a:solidFill>
              </a:rPr>
              <a:t>DNA</a:t>
            </a:r>
            <a:r>
              <a:rPr lang="en-US" sz="3600" b="1" i="1" dirty="0"/>
              <a:t>. Rosalind Franklin did not receive credit for her work.</a:t>
            </a:r>
            <a:endParaRPr lang="en-US" sz="3600" b="1" i="1" u="sng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67" y="1680633"/>
            <a:ext cx="3559145" cy="50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0">
        <p14:vortex dir="r"/>
      </p:transition>
    </mc:Choice>
    <mc:Fallback>
      <p:transition spd="slow" advClick="0" advTm="3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Scientist?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1460500"/>
            <a:ext cx="3506162" cy="24257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What leads you to believe that this man is a scientist?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3" y="272142"/>
            <a:ext cx="6128658" cy="61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Scientist?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1898469"/>
            <a:ext cx="3502152" cy="242316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What about this man?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Eddie Murphy as </a:t>
            </a:r>
          </a:p>
          <a:p>
            <a:pPr algn="ctr"/>
            <a:r>
              <a:rPr lang="en-US" sz="2400" b="1" dirty="0"/>
              <a:t>The Nutty Professor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6" y="923544"/>
            <a:ext cx="7308396" cy="46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9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Scientist?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1266444"/>
            <a:ext cx="3502152" cy="242316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Sponge Bob?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19" y="824593"/>
            <a:ext cx="5835424" cy="48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0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Scientist?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1898469"/>
            <a:ext cx="3502152" cy="406690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What about this man?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His name is Stephen </a:t>
            </a:r>
            <a:r>
              <a:rPr lang="en-US" sz="2400" b="1" dirty="0" err="1"/>
              <a:t>Hillenberg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Marine Biologist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Sponge Bob’s Creator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01" y="696005"/>
            <a:ext cx="7169792" cy="56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Scientist?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1262743"/>
            <a:ext cx="3502152" cy="5334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dirty="0"/>
              <a:t>Bill Bye </a:t>
            </a:r>
          </a:p>
          <a:p>
            <a:pPr algn="ctr"/>
            <a:r>
              <a:rPr lang="en-US" sz="2400" b="1" dirty="0"/>
              <a:t>The Science Guy: Television show that combines science and FUN!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Physics: Engineer for Boeing – designing fighter jets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“Leave the world better than you found it. Sometimes you </a:t>
            </a:r>
            <a:r>
              <a:rPr lang="en-US" sz="2400" b="1" dirty="0" err="1"/>
              <a:t>gotta</a:t>
            </a:r>
            <a:r>
              <a:rPr lang="en-US" sz="2400" b="1" dirty="0"/>
              <a:t> pick up someone else’s trash.”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6" y="1088571"/>
            <a:ext cx="7551964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5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2000">
        <p14:vortex dir="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/>
          </a:p>
          <a:p>
            <a:pPr marL="0" indent="0" algn="ctr">
              <a:buNone/>
            </a:pPr>
            <a:r>
              <a:rPr lang="en-US" sz="6000" b="1" dirty="0"/>
              <a:t>There are millions of scientists out there!</a:t>
            </a:r>
          </a:p>
          <a:p>
            <a:pPr marL="0" indent="0" algn="ctr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80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vortex dir="r"/>
      </p:transition>
    </mc:Choice>
    <mc:Fallback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</a:rPr>
              <a:t>Charles Drew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14500"/>
            <a:ext cx="5834743" cy="4457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/>
              <a:t>Charles Drew was an awesome </a:t>
            </a:r>
            <a:r>
              <a:rPr lang="en-US" sz="2800" b="1" i="1" u="sng" dirty="0">
                <a:solidFill>
                  <a:srgbClr val="00B0F0"/>
                </a:solidFill>
              </a:rPr>
              <a:t>athlete</a:t>
            </a:r>
            <a:r>
              <a:rPr lang="en-US" sz="2800" b="1" i="1" dirty="0"/>
              <a:t> but he decided to become a </a:t>
            </a:r>
            <a:r>
              <a:rPr lang="en-US" sz="2800" b="1" i="1" u="sng" dirty="0">
                <a:solidFill>
                  <a:srgbClr val="00B0F0"/>
                </a:solidFill>
              </a:rPr>
              <a:t>doctor</a:t>
            </a:r>
            <a:r>
              <a:rPr lang="en-US" sz="2800" b="1" i="1" dirty="0"/>
              <a:t>. He was one of the first doctors to study </a:t>
            </a:r>
            <a:r>
              <a:rPr lang="en-US" sz="2800" b="1" i="1" u="sng" dirty="0">
                <a:solidFill>
                  <a:srgbClr val="00B0F0"/>
                </a:solidFill>
              </a:rPr>
              <a:t>blood</a:t>
            </a:r>
            <a:r>
              <a:rPr lang="en-US" sz="2800" b="1" i="1" dirty="0"/>
              <a:t> and </a:t>
            </a:r>
            <a:r>
              <a:rPr lang="en-US" sz="2800" b="1" i="1" u="sng" dirty="0">
                <a:solidFill>
                  <a:srgbClr val="00B0F0"/>
                </a:solidFill>
              </a:rPr>
              <a:t>plasma</a:t>
            </a:r>
            <a:r>
              <a:rPr lang="en-US" sz="2800" b="1" i="1" dirty="0"/>
              <a:t>. He discovered that blood and plasma could be stored safely and opened the first blood bank. He also created the “</a:t>
            </a:r>
            <a:r>
              <a:rPr lang="en-US" sz="2800" b="1" i="1" u="sng" dirty="0">
                <a:solidFill>
                  <a:srgbClr val="00B0F0"/>
                </a:solidFill>
              </a:rPr>
              <a:t>Red Cross Blood Bank</a:t>
            </a:r>
            <a:r>
              <a:rPr lang="en-US" sz="2800" b="1" i="1" dirty="0"/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1714500"/>
            <a:ext cx="4297136" cy="4958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1602057"/>
            <a:ext cx="4297136" cy="52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4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Mario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>
                <a:solidFill>
                  <a:srgbClr val="FFC000"/>
                </a:solidFill>
              </a:rPr>
              <a:t>Molina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14500"/>
            <a:ext cx="10058400" cy="4457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/>
              <a:t>Mario Molina researched </a:t>
            </a:r>
            <a:r>
              <a:rPr lang="en-US" sz="3600" b="1" i="1" dirty="0" err="1"/>
              <a:t>chloroflurocarbons</a:t>
            </a:r>
            <a:r>
              <a:rPr lang="en-US" sz="3600" b="1" i="1" dirty="0"/>
              <a:t> (</a:t>
            </a:r>
            <a:r>
              <a:rPr lang="en-US" sz="3600" b="1" i="1" u="sng" dirty="0">
                <a:solidFill>
                  <a:srgbClr val="FFC000"/>
                </a:solidFill>
              </a:rPr>
              <a:t>CFC’s</a:t>
            </a:r>
            <a:r>
              <a:rPr lang="en-US" sz="3600" b="1" i="1" dirty="0"/>
              <a:t>) and discovered that CFC’s damaged our atmosphere, specifically the </a:t>
            </a:r>
            <a:r>
              <a:rPr lang="en-US" sz="3600" b="1" i="1" u="sng" dirty="0">
                <a:solidFill>
                  <a:srgbClr val="FFC000"/>
                </a:solidFill>
              </a:rPr>
              <a:t>ozone</a:t>
            </a:r>
            <a:r>
              <a:rPr lang="en-US" sz="3600" b="1" i="1" dirty="0"/>
              <a:t> layer. His research </a:t>
            </a:r>
            <a:r>
              <a:rPr lang="en-US" sz="3600" b="1" i="1" u="sng" dirty="0">
                <a:solidFill>
                  <a:srgbClr val="FFC000"/>
                </a:solidFill>
              </a:rPr>
              <a:t>banned</a:t>
            </a:r>
            <a:r>
              <a:rPr lang="en-US" sz="3600" b="1" i="1" dirty="0"/>
              <a:t> CFC’s in most countries in efforts to help the environment. He won the Nobel Prize in chemistry in </a:t>
            </a:r>
            <a:r>
              <a:rPr lang="en-US" sz="3600" b="1" i="1" u="sng" dirty="0">
                <a:solidFill>
                  <a:srgbClr val="FFC000"/>
                </a:solidFill>
              </a:rPr>
              <a:t>1995</a:t>
            </a:r>
            <a:r>
              <a:rPr lang="en-US" sz="36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728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5000">
        <p14:vortex dir="r"/>
      </p:transition>
    </mc:Choice>
    <mc:Fallback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7FBB9D-AA08-4C32-8A71-9F02C5E4D8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science</Template>
  <TotalTime>0</TotalTime>
  <Words>452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Academic Science 16x9</vt:lpstr>
      <vt:lpstr>Being a Scientist Doesn’t Mean You Have to Wear A Lab Coat</vt:lpstr>
      <vt:lpstr>Scientist?</vt:lpstr>
      <vt:lpstr>Scientist?</vt:lpstr>
      <vt:lpstr>Scientist?</vt:lpstr>
      <vt:lpstr>Scientist?</vt:lpstr>
      <vt:lpstr>Scientist?</vt:lpstr>
      <vt:lpstr>PowerPoint Presentation</vt:lpstr>
      <vt:lpstr>Charles Drew</vt:lpstr>
      <vt:lpstr>Mario Molina</vt:lpstr>
      <vt:lpstr>PowerPoint Presentation</vt:lpstr>
      <vt:lpstr>Ellen Ochoa</vt:lpstr>
      <vt:lpstr>George Washington Carver</vt:lpstr>
      <vt:lpstr>Rebecca Cole</vt:lpstr>
      <vt:lpstr>Elizabeth Blackwell</vt:lpstr>
      <vt:lpstr>PowerPoint Presentation</vt:lpstr>
      <vt:lpstr>Rosalind Franklin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2016-07-10T15:03:24Z</dcterms:created>
  <dcterms:modified xsi:type="dcterms:W3CDTF">2016-07-10T22:09:42Z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TC029023899991</vt:lpwstr>
  </property>
</Properties>
</file>